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287" r:id="rId3"/>
    <p:sldId id="300" r:id="rId4"/>
    <p:sldId id="299" r:id="rId5"/>
    <p:sldId id="301" r:id="rId6"/>
    <p:sldId id="280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302" r:id="rId17"/>
    <p:sldId id="303" r:id="rId18"/>
    <p:sldId id="304" r:id="rId19"/>
    <p:sldId id="305" r:id="rId20"/>
    <p:sldId id="297" r:id="rId21"/>
    <p:sldId id="298" r:id="rId22"/>
    <p:sldId id="284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97D"/>
    <a:srgbClr val="5EA9D3"/>
    <a:srgbClr val="074A7E"/>
    <a:srgbClr val="0B6FC1"/>
    <a:srgbClr val="095899"/>
    <a:srgbClr val="075794"/>
    <a:srgbClr val="355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4F9A-FC14-482C-882F-AE91FCAB4F9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4FD07-DAC6-4343-B8F7-580BA626B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62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4FD07-DAC6-4343-B8F7-580BA626BE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564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21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12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948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627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8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537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3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A66F66D0-CBBD-438B-91D8-5176276927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6E2DF465-7199-4779-BCA5-3B284EA691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A33FC982-FD2E-4E96-B992-A4FF912F7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EF0EFE-FA9E-4149-A6C0-4F231438A3C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37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04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0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5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96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87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4426970B-1412-4D77-A13F-05A11A35F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644AA3D-359A-4CF4-8D17-9EEAF29831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0316BC9-EA9E-43EA-886B-BD5B6B48D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D6F1C-AD5E-44C7-BAD9-08774CBB3D2F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89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4E2F6-B6D0-404A-A915-D7891F321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86CAD9-D3AC-4FBC-9ABC-16E5E562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586E5-EC51-42B8-9F8E-611A6B4F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1E497-B432-44B7-AA50-DD094DFD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E5AD7-8052-4428-A1E8-C02365CD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96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4DC2F-D4D3-44E1-9DA4-E7231A8D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B8465F-19F8-4741-84B4-19DB72B19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0F8C1-0349-40DB-A27D-C98D525C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583479-5F3C-4772-B245-9784E9E2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31FA6-A764-4439-8624-77E4A843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7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87DA45-E6E6-4098-A847-B99B17CA7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46C01B-4D79-45B7-89E6-75BF47407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322F6F-F55C-4E46-824A-C3BF987E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87260-68B2-4DC7-90B1-54A7DBE0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099BC-98D4-4D7A-B4F2-343AE08E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4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8CCCE-8D6F-4A60-8A57-45AFB02F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33AB3-B1E6-422F-96CB-18893F8D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EFBBD-49FE-4F7B-A24F-2C5FCE6B5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046FAF-50D8-4642-8A61-E65A70A6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26F1B-DEE3-448D-9D8A-50648708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1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8C533-F4C1-469E-95DB-81AA7228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CEE3E5-EBBF-43ED-B5CB-05594E55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3E8AD3-0E8B-465A-9E08-A4FC770E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8DBCB-261D-4B58-BA56-612F57CB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9EC0D-3C3B-403E-997A-453A08FB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23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3FC8B-E1CD-47EE-BE29-8219E8FF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0D79C-C6BD-4B1E-87D5-C92EE185B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38BC98-7A32-4F59-925E-EB3FCCE93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DAFC6-F866-48DA-BA1B-F4B8CFBA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8CD88E-27E7-441B-A410-475CCC33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31816A-9D5F-4E63-82FB-8377ED23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3FA88-9835-4104-9F30-A36B5572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4471B-9899-4BAD-8D72-977D45CA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1E80E7-A7BE-4996-B9BE-1DA520095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8BFC34-8939-4EA3-8EA0-E30C2BB29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D2B99E-3E64-4D1E-B694-053C45D95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FE2E0C-72AA-43BB-A080-01265EAF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93018B-5478-4F72-BC7E-4BF7258F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7B3186-EECD-4AB8-BEA8-CF84FE7E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42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28B6-F105-43FD-86D7-9E2C9877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0E3FC1-96CA-4E0C-97D3-0A4D17A6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AC2B73-B5E8-427A-8889-D12A0297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AEFE8F-9F1C-4B6B-A406-D61BE9C6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8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C5742C-E559-441B-9252-81607253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88431B-6BD0-4A82-87C5-FCF22530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36403-6A8F-4461-ADC8-88C64F17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5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7A140-C4CB-4079-9BD2-2A0B0289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F5661-0CC8-4F40-886F-D1BF5C41F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773A57-C970-4036-B4F0-2110DDA5E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6F9081-8B39-4E3F-BDED-8AB82428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A82B9-E46A-47CF-9543-0BEEBF8F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43AD3-E6A0-4BCE-9519-2E1C61C1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1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D7308-C518-4113-B7F5-E533483C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213A2B-9C16-4919-9BB9-93C449320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1BE076-60FC-42C3-9005-3436645C3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AEEE9-E8E8-4D37-9EA1-00320AEA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6484B6-0673-4361-8A98-0BD8C07B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D0452F-46FA-4A33-8346-785A4373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7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BA08D4-03ED-4C9E-91CF-856D362B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2ACE65-FD79-42DE-994B-BF7CD6411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FF5DF4-D914-4ED8-B868-F2967CADA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D2B8-71EA-4D35-AA8E-43243AA4D047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8E33F-93E1-41A9-9461-9526D75B3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8C8C9-9ADB-4EB8-8EFA-70B6B74D8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A289-D016-418B-8A81-DE990FCD7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1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microsoft.com/office/2007/relationships/media" Target="../media/media1.mp3"/><Relationship Id="rId4" Type="http://schemas.openxmlformats.org/officeDocument/2006/relationships/audio" Target="NULL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.xml"/><Relationship Id="rId7" Type="http://schemas.openxmlformats.org/officeDocument/2006/relationships/image" Target="../media/image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8176F8-0DFD-46AF-808F-ADEFA89AD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56" y="987254"/>
            <a:ext cx="7146484" cy="4731541"/>
          </a:xfrm>
          <a:prstGeom prst="rect">
            <a:avLst/>
          </a:prstGeom>
        </p:spPr>
      </p:pic>
      <p:sp>
        <p:nvSpPr>
          <p:cNvPr id="8" name="标题 5">
            <a:extLst>
              <a:ext uri="{FF2B5EF4-FFF2-40B4-BE49-F238E27FC236}">
                <a16:creationId xmlns:a16="http://schemas.microsoft.com/office/drawing/2014/main" id="{5A1BB00D-954A-499E-88C9-A6F1C7B431B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2473347" y="2483132"/>
            <a:ext cx="7587383" cy="10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None/>
            </a:pPr>
            <a:r>
              <a:rPr lang="zh-CN" altLang="en-US" sz="6600" b="1" spc="-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/>
              </a:rPr>
              <a:t>大夏学堂，你爱吗 ？</a:t>
            </a:r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D6AF7D02-E513-4F18-AE86-4F9E13B76B5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2680843" y="4144725"/>
            <a:ext cx="6830311" cy="36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None/>
            </a:pPr>
            <a:r>
              <a:rPr lang="zh-CN" altLang="en-US" sz="1400" b="1" spc="6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小组成员：余青 于潇雪 刘云梦 李佳璇 周雨萌</a:t>
            </a:r>
          </a:p>
        </p:txBody>
      </p:sp>
      <p:pic>
        <p:nvPicPr>
          <p:cNvPr id="10" name="httpsibaotu.comsucai17869758.html">
            <a:hlinkClick r:id="" action="ppaction://media"/>
            <a:extLst>
              <a:ext uri="{FF2B5EF4-FFF2-40B4-BE49-F238E27FC236}">
                <a16:creationId xmlns:a16="http://schemas.microsoft.com/office/drawing/2014/main" id="{995FA1A4-9E98-4700-ACE2-D88B97B0F5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4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460829"/>
            <a:ext cx="155803" cy="155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58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D32E09-B8E9-47B2-8331-C9E05C6A2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850739"/>
            <a:ext cx="10080000" cy="3156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20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2AD7FF-776D-47A9-A012-A2F177201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8872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8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E7EC36-873D-45AB-BDEC-4A16754EA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850424"/>
            <a:ext cx="10080000" cy="3157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图里有图片&#10;&#10;描述已自动生成">
            <a:extLst>
              <a:ext uri="{FF2B5EF4-FFF2-40B4-BE49-F238E27FC236}">
                <a16:creationId xmlns:a16="http://schemas.microsoft.com/office/drawing/2014/main" id="{400A5B21-1EFD-47EB-B1C4-E13B33FA8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25451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7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055A2B-88CB-4BEF-8D76-974AF20B6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624879"/>
            <a:ext cx="10080000" cy="3608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14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6146AAD2-96B4-42B2-88E1-F516E10CF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2294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3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1F711D-DBFD-4F9A-AAE8-1A073A06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18" y="726282"/>
            <a:ext cx="7414903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8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F30E8C-E1AB-4738-A1D2-08F84F33C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03" y="1604402"/>
            <a:ext cx="7629993" cy="33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FE93E5-53DE-4ADD-9B45-86C555A2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4" y="1167701"/>
            <a:ext cx="1013547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128241-6F36-4712-A4D0-8A198F53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6" y="1888430"/>
            <a:ext cx="9969175" cy="27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Text_1">
            <a:extLst>
              <a:ext uri="{FF2B5EF4-FFF2-40B4-BE49-F238E27FC236}">
                <a16:creationId xmlns:a16="http://schemas.microsoft.com/office/drawing/2014/main" id="{D2F5590F-CBBA-4FD0-A886-86518DF575E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26559" y="1677782"/>
            <a:ext cx="9338880" cy="36770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请各位同学根据使用大夏学堂的真实感受填写以下问卷。问卷由</a:t>
            </a:r>
            <a:r>
              <a:rPr lang="en-US" altLang="zh-CN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26</a:t>
            </a:r>
            <a:r>
              <a:rPr lang="zh-CN" altLang="en-US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对语义相反的形容词组成，每组词分别描述大夏学堂的某方面属性。每对反义词之间划分为</a:t>
            </a:r>
            <a:r>
              <a:rPr lang="en-US" altLang="zh-CN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7</a:t>
            </a:r>
            <a:r>
              <a:rPr lang="zh-CN" altLang="en-US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个评分等级，每个等级由一个圆圈表示。请根据大夏学堂的体验感受与形容词的相符程度评判，选择最适合表达你的主观感受的圆圈等级。</a:t>
            </a:r>
            <a:endParaRPr lang="en-US" altLang="zh-CN" spc="300" dirty="0">
              <a:solidFill>
                <a:srgbClr val="074A7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pc="300" dirty="0">
              <a:solidFill>
                <a:srgbClr val="074A7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74A7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请尽量凭直觉回答，不必过多考虑。这样才能最有效地告诉我们你的第一印象。有时你可能对某一项的评价不完全确定，或者觉得两个形容词都不太适合用来描述，即使出现这些情况也请务必选择一个 选项。</a:t>
            </a:r>
            <a:endParaRPr lang="zh-CN" altLang="en-US" spc="300" dirty="0">
              <a:solidFill>
                <a:srgbClr val="074A7E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EA6216E-D4C3-4F91-AA36-FF0E42C58CD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804993" y="1139559"/>
            <a:ext cx="4582011" cy="5382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7497D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50000"/>
              <a:buFont typeface="Wingdings 2" panose="05020102010507070707" pitchFamily="18" charset="2"/>
              <a:buNone/>
              <a:defRPr sz="160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spc="600" dirty="0">
                <a:latin typeface="印品黑体" panose="00000500000000000000" pitchFamily="2" charset="-122"/>
                <a:ea typeface="印品黑体" panose="00000500000000000000" pitchFamily="2" charset="-122"/>
              </a:rPr>
              <a:t>说明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4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E84513-D551-40E6-8D67-D341EA1BB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2871617"/>
            <a:ext cx="10080000" cy="11147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09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33AEC827-49B3-4CDD-A79B-1F33B265B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80" y="1552712"/>
            <a:ext cx="9381440" cy="3752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6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D4C360-086C-40C2-AC65-B932A2FBC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77" y="919855"/>
            <a:ext cx="7146484" cy="473154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ED4BDDE-F83D-44F3-9EBA-1D6DEA4CA098}"/>
              </a:ext>
            </a:extLst>
          </p:cNvPr>
          <p:cNvGrpSpPr/>
          <p:nvPr/>
        </p:nvGrpSpPr>
        <p:grpSpPr>
          <a:xfrm>
            <a:off x="2528093" y="2697343"/>
            <a:ext cx="7593845" cy="1145894"/>
            <a:chOff x="3435350" y="2254250"/>
            <a:chExt cx="5635626" cy="830264"/>
          </a:xfrm>
          <a:solidFill>
            <a:srgbClr val="07497D"/>
          </a:solidFill>
        </p:grpSpPr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06985BBC-1B93-4FE3-82E3-EC729C88674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844925" y="2360613"/>
              <a:ext cx="4800600" cy="639762"/>
            </a:xfrm>
            <a:custGeom>
              <a:avLst/>
              <a:gdLst>
                <a:gd name="connsiteX0" fmla="*/ 304800 w 4800600"/>
                <a:gd name="connsiteY0" fmla="*/ 0 h 640080"/>
                <a:gd name="connsiteX1" fmla="*/ 4800600 w 4800600"/>
                <a:gd name="connsiteY1" fmla="*/ 7620 h 640080"/>
                <a:gd name="connsiteX2" fmla="*/ 4495800 w 4800600"/>
                <a:gd name="connsiteY2" fmla="*/ 640080 h 640080"/>
                <a:gd name="connsiteX3" fmla="*/ 0 w 4800600"/>
                <a:gd name="connsiteY3" fmla="*/ 640080 h 640080"/>
                <a:gd name="connsiteX4" fmla="*/ 304800 w 4800600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00" h="640080">
                  <a:moveTo>
                    <a:pt x="304800" y="0"/>
                  </a:moveTo>
                  <a:lnTo>
                    <a:pt x="4800600" y="7620"/>
                  </a:lnTo>
                  <a:lnTo>
                    <a:pt x="4495800" y="640080"/>
                  </a:lnTo>
                  <a:lnTo>
                    <a:pt x="0" y="640080"/>
                  </a:lnTo>
                  <a:lnTo>
                    <a:pt x="304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4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THANK YOU</a:t>
              </a:r>
              <a:endParaRPr lang="zh-CN" altLang="en-US" sz="44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" name="任意多边形 3">
              <a:extLst>
                <a:ext uri="{FF2B5EF4-FFF2-40B4-BE49-F238E27FC236}">
                  <a16:creationId xmlns:a16="http://schemas.microsoft.com/office/drawing/2014/main" id="{F545629C-EE38-4911-A6F2-2C7C12E02B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77239" y="2535239"/>
              <a:ext cx="693737" cy="549275"/>
            </a:xfrm>
            <a:custGeom>
              <a:avLst/>
              <a:gdLst>
                <a:gd name="connsiteX0" fmla="*/ 274320 w 693420"/>
                <a:gd name="connsiteY0" fmla="*/ 0 h 548640"/>
                <a:gd name="connsiteX1" fmla="*/ 693420 w 693420"/>
                <a:gd name="connsiteY1" fmla="*/ 7620 h 548640"/>
                <a:gd name="connsiteX2" fmla="*/ 449580 w 693420"/>
                <a:gd name="connsiteY2" fmla="*/ 259080 h 548640"/>
                <a:gd name="connsiteX3" fmla="*/ 571500 w 693420"/>
                <a:gd name="connsiteY3" fmla="*/ 548640 h 548640"/>
                <a:gd name="connsiteX4" fmla="*/ 0 w 693420"/>
                <a:gd name="connsiteY4" fmla="*/ 533400 h 548640"/>
                <a:gd name="connsiteX5" fmla="*/ 274320 w 693420"/>
                <a:gd name="connsiteY5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420" h="548640">
                  <a:moveTo>
                    <a:pt x="274320" y="0"/>
                  </a:moveTo>
                  <a:lnTo>
                    <a:pt x="693420" y="7620"/>
                  </a:lnTo>
                  <a:lnTo>
                    <a:pt x="449580" y="259080"/>
                  </a:lnTo>
                  <a:lnTo>
                    <a:pt x="571500" y="548640"/>
                  </a:lnTo>
                  <a:lnTo>
                    <a:pt x="0" y="533400"/>
                  </a:lnTo>
                  <a:lnTo>
                    <a:pt x="2743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任意多边形 4">
              <a:extLst>
                <a:ext uri="{FF2B5EF4-FFF2-40B4-BE49-F238E27FC236}">
                  <a16:creationId xmlns:a16="http://schemas.microsoft.com/office/drawing/2014/main" id="{57A867B9-DC2C-4093-83B0-01245D12BC4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 flipV="1">
              <a:off x="3435350" y="2254250"/>
              <a:ext cx="692150" cy="547688"/>
            </a:xfrm>
            <a:custGeom>
              <a:avLst/>
              <a:gdLst>
                <a:gd name="connsiteX0" fmla="*/ 274320 w 693420"/>
                <a:gd name="connsiteY0" fmla="*/ 0 h 548640"/>
                <a:gd name="connsiteX1" fmla="*/ 693420 w 693420"/>
                <a:gd name="connsiteY1" fmla="*/ 7620 h 548640"/>
                <a:gd name="connsiteX2" fmla="*/ 449580 w 693420"/>
                <a:gd name="connsiteY2" fmla="*/ 259080 h 548640"/>
                <a:gd name="connsiteX3" fmla="*/ 571500 w 693420"/>
                <a:gd name="connsiteY3" fmla="*/ 548640 h 548640"/>
                <a:gd name="connsiteX4" fmla="*/ 0 w 693420"/>
                <a:gd name="connsiteY4" fmla="*/ 533400 h 548640"/>
                <a:gd name="connsiteX5" fmla="*/ 274320 w 693420"/>
                <a:gd name="connsiteY5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420" h="548640">
                  <a:moveTo>
                    <a:pt x="274320" y="0"/>
                  </a:moveTo>
                  <a:lnTo>
                    <a:pt x="693420" y="7620"/>
                  </a:lnTo>
                  <a:lnTo>
                    <a:pt x="449580" y="259080"/>
                  </a:lnTo>
                  <a:lnTo>
                    <a:pt x="571500" y="548640"/>
                  </a:lnTo>
                  <a:lnTo>
                    <a:pt x="0" y="533400"/>
                  </a:lnTo>
                  <a:lnTo>
                    <a:pt x="2743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789B5773-49E3-43D9-A1E3-FB2B5BDCD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901573"/>
            <a:ext cx="10080000" cy="3780000"/>
          </a:xfrm>
          <a:prstGeom prst="rect">
            <a:avLst/>
          </a:prstGeom>
        </p:spPr>
      </p:pic>
      <p:sp>
        <p:nvSpPr>
          <p:cNvPr id="6" name="文本占位符 6">
            <a:extLst>
              <a:ext uri="{FF2B5EF4-FFF2-40B4-BE49-F238E27FC236}">
                <a16:creationId xmlns:a16="http://schemas.microsoft.com/office/drawing/2014/main" id="{FF782202-41A0-47A3-B217-E61896A15E4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04993" y="1139559"/>
            <a:ext cx="4582011" cy="5382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7497D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50000"/>
              <a:buFont typeface="Wingdings 2" panose="05020102010507070707" pitchFamily="18" charset="2"/>
              <a:buNone/>
              <a:defRPr sz="160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spc="600" dirty="0">
                <a:latin typeface="印品黑体" panose="00000500000000000000" pitchFamily="2" charset="-122"/>
                <a:ea typeface="印品黑体" panose="00000500000000000000" pitchFamily="2" charset="-122"/>
              </a:rPr>
              <a:t>年级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0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FF782202-41A0-47A3-B217-E61896A15E4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04993" y="1139559"/>
            <a:ext cx="4582011" cy="5382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7497D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50000"/>
              <a:buFont typeface="Wingdings 2" panose="05020102010507070707" pitchFamily="18" charset="2"/>
              <a:buNone/>
              <a:defRPr sz="160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spc="600" dirty="0">
                <a:latin typeface="印品黑体" panose="00000500000000000000" pitchFamily="2" charset="-122"/>
                <a:ea typeface="印品黑体" panose="00000500000000000000" pitchFamily="2" charset="-122"/>
              </a:rPr>
              <a:t>专业</a:t>
            </a:r>
          </a:p>
        </p:txBody>
      </p:sp>
      <p:pic>
        <p:nvPicPr>
          <p:cNvPr id="8" name="图片 7" descr="图片包含 游戏机, 文字&#10;&#10;描述已自动生成">
            <a:extLst>
              <a:ext uri="{FF2B5EF4-FFF2-40B4-BE49-F238E27FC236}">
                <a16:creationId xmlns:a16="http://schemas.microsoft.com/office/drawing/2014/main" id="{466D4973-0B43-486E-B812-542D4534DF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1608" r="1183" b="1143"/>
          <a:stretch/>
        </p:blipFill>
        <p:spPr>
          <a:xfrm>
            <a:off x="2719045" y="1868556"/>
            <a:ext cx="6753909" cy="40406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8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FF782202-41A0-47A3-B217-E61896A15E4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04993" y="1139559"/>
            <a:ext cx="4582011" cy="5382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7497D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50000"/>
              <a:buFont typeface="Wingdings 2" panose="05020102010507070707" pitchFamily="18" charset="2"/>
              <a:buNone/>
              <a:defRPr sz="160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spc="600" dirty="0">
                <a:latin typeface="印品黑体" panose="00000500000000000000" pitchFamily="2" charset="-122"/>
                <a:ea typeface="印品黑体" panose="00000500000000000000" pitchFamily="2" charset="-122"/>
              </a:rPr>
              <a:t>性别</a:t>
            </a:r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4B30AAB3-7A55-47E0-AF4F-DB7133E19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98" y="2076588"/>
            <a:ext cx="10080000" cy="37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88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C6246C-6D53-4006-AE43-32317C8E4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936535"/>
            <a:ext cx="10080000" cy="29849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E74125E3-BC99-4560-A57A-63E99E23E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8872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4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CA592-F800-45E1-B959-2081A9817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833304"/>
            <a:ext cx="10080000" cy="3191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18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截图&#10;&#10;描述已自动生成">
            <a:extLst>
              <a:ext uri="{FF2B5EF4-FFF2-40B4-BE49-F238E27FC236}">
                <a16:creationId xmlns:a16="http://schemas.microsoft.com/office/drawing/2014/main" id="{79E10F1D-AB94-47E0-A023-3F4ED0C7D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2294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4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039"/>
  <p:tag name="RESOURCELIB_SLIDETYPE" val="12"/>
  <p:tag name="POCKET_APPLY_TIME" val="2019年3月12日"/>
  <p:tag name="POCKET_APPLY_TYPE" val="Slide"/>
  <p:tag name="TIMING" val="|0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  <p:tag name="APPLYTYPE" val="Text"/>
  <p:tag name="APPLY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6372"/>
  <p:tag name="RESOURCELIB_SLIDETYPE" val="12"/>
  <p:tag name="POCKET_APPLY_TIME" val="2019年3月12日"/>
  <p:tag name="POCKET_APPLY_TYPE" val="Slide"/>
  <p:tag name="TIMING" val="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3月12日"/>
  <p:tag name="POCKET_APPLY_TYPE" val="Slid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375</Words>
  <Application>Microsoft Office PowerPoint</Application>
  <PresentationFormat>宽屏</PresentationFormat>
  <Paragraphs>45</Paragraphs>
  <Slides>22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印品黑体</vt:lpstr>
      <vt:lpstr>Arial</vt:lpstr>
      <vt:lpstr>Calibri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jingw</dc:creator>
  <cp:lastModifiedBy>于 潇雪</cp:lastModifiedBy>
  <cp:revision>80</cp:revision>
  <dcterms:created xsi:type="dcterms:W3CDTF">2019-03-12T01:30:08Z</dcterms:created>
  <dcterms:modified xsi:type="dcterms:W3CDTF">2019-11-01T03:26:52Z</dcterms:modified>
</cp:coreProperties>
</file>